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Inter" charset="1" panose="020B0502030000000004"/>
      <p:regular r:id="rId19"/>
    </p:embeddedFont>
    <p:embeddedFont>
      <p:font typeface="Inter Ultra-Bold" charset="1" panose="02000503000000020004"/>
      <p:regular r:id="rId20"/>
    </p:embeddedFont>
    <p:embeddedFont>
      <p:font typeface="Inter Heavy" charset="1" panose="02000503000000020004"/>
      <p:regular r:id="rId21"/>
    </p:embeddedFont>
    <p:embeddedFont>
      <p:font typeface="Inter Bold" charset="1" panose="020B0802030000000004"/>
      <p:regular r:id="rId22"/>
    </p:embeddedFont>
    <p:embeddedFont>
      <p:font typeface="Ubuntu Bold" charset="1" panose="020B0804030602030204"/>
      <p:regular r:id="rId23"/>
    </p:embeddedFont>
    <p:embeddedFont>
      <p:font typeface="Canva Sans Bold" charset="1" panose="020B0803030501040103"/>
      <p:regular r:id="rId24"/>
    </p:embeddedFont>
    <p:embeddedFont>
      <p:font typeface="Arial Bold" charset="1" panose="020B0802020202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jpeg" Type="http://schemas.openxmlformats.org/officeDocument/2006/relationships/image"/><Relationship Id="rId5" Target="../media/image3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23998" y="3120695"/>
            <a:ext cx="1330189" cy="1369874"/>
            <a:chOff x="0" y="0"/>
            <a:chExt cx="271273" cy="2793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273" cy="279366"/>
            </a:xfrm>
            <a:custGeom>
              <a:avLst/>
              <a:gdLst/>
              <a:ahLst/>
              <a:cxnLst/>
              <a:rect r="r" b="b" t="t" l="l"/>
              <a:pathLst>
                <a:path h="279366" w="271273">
                  <a:moveTo>
                    <a:pt x="0" y="0"/>
                  </a:moveTo>
                  <a:lnTo>
                    <a:pt x="271273" y="0"/>
                  </a:lnTo>
                  <a:lnTo>
                    <a:pt x="271273" y="279366"/>
                  </a:lnTo>
                  <a:lnTo>
                    <a:pt x="0" y="279366"/>
                  </a:lnTo>
                  <a:close/>
                </a:path>
              </a:pathLst>
            </a:custGeom>
            <a:solidFill>
              <a:srgbClr val="94B2C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271273" cy="250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43563" y="4582562"/>
            <a:ext cx="712791" cy="734057"/>
            <a:chOff x="0" y="0"/>
            <a:chExt cx="145364" cy="149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364" cy="149700"/>
            </a:xfrm>
            <a:custGeom>
              <a:avLst/>
              <a:gdLst/>
              <a:ahLst/>
              <a:cxnLst/>
              <a:rect r="r" b="b" t="t" l="l"/>
              <a:pathLst>
                <a:path h="149700" w="145364">
                  <a:moveTo>
                    <a:pt x="0" y="0"/>
                  </a:moveTo>
                  <a:lnTo>
                    <a:pt x="145364" y="0"/>
                  </a:lnTo>
                  <a:lnTo>
                    <a:pt x="145364" y="149700"/>
                  </a:lnTo>
                  <a:lnTo>
                    <a:pt x="0" y="149700"/>
                  </a:lnTo>
                  <a:close/>
                </a:path>
              </a:pathLst>
            </a:custGeom>
            <a:solidFill>
              <a:srgbClr val="94B2C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45364" cy="121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51407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68550" y="3406445"/>
            <a:ext cx="4466379" cy="142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8"/>
              </a:lnSpc>
            </a:pPr>
            <a:r>
              <a:rPr lang="en-US" sz="11253">
                <a:solidFill>
                  <a:srgbClr val="077FFC"/>
                </a:solidFill>
                <a:latin typeface="Inter"/>
                <a:ea typeface="Inter"/>
                <a:cs typeface="Inter"/>
                <a:sym typeface="Inter"/>
              </a:rPr>
              <a:t>Smart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890086" y="1899816"/>
            <a:ext cx="21107881" cy="1535759"/>
            <a:chOff x="0" y="0"/>
            <a:chExt cx="4304653" cy="3131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04653" cy="313196"/>
            </a:xfrm>
            <a:custGeom>
              <a:avLst/>
              <a:gdLst/>
              <a:ahLst/>
              <a:cxnLst/>
              <a:rect r="r" b="b" t="t" l="l"/>
              <a:pathLst>
                <a:path h="313196" w="4304653">
                  <a:moveTo>
                    <a:pt x="0" y="0"/>
                  </a:moveTo>
                  <a:lnTo>
                    <a:pt x="4304653" y="0"/>
                  </a:lnTo>
                  <a:lnTo>
                    <a:pt x="4304653" y="313196"/>
                  </a:lnTo>
                  <a:lnTo>
                    <a:pt x="0" y="313196"/>
                  </a:lnTo>
                  <a:close/>
                </a:path>
              </a:pathLst>
            </a:custGeom>
            <a:solidFill>
              <a:srgbClr val="17224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4304653" cy="284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501103" y="7928913"/>
            <a:ext cx="21975065" cy="335042"/>
            <a:chOff x="0" y="0"/>
            <a:chExt cx="4481503" cy="683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81502" cy="68327"/>
            </a:xfrm>
            <a:custGeom>
              <a:avLst/>
              <a:gdLst/>
              <a:ahLst/>
              <a:cxnLst/>
              <a:rect r="r" b="b" t="t" l="l"/>
              <a:pathLst>
                <a:path h="68327" w="4481502">
                  <a:moveTo>
                    <a:pt x="0" y="0"/>
                  </a:moveTo>
                  <a:lnTo>
                    <a:pt x="4481502" y="0"/>
                  </a:lnTo>
                  <a:lnTo>
                    <a:pt x="4481502" y="68327"/>
                  </a:lnTo>
                  <a:lnTo>
                    <a:pt x="0" y="68327"/>
                  </a:lnTo>
                  <a:close/>
                </a:path>
              </a:pathLst>
            </a:custGeom>
            <a:solidFill>
              <a:srgbClr val="17224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4481503" cy="39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3773407"/>
            <a:ext cx="2396979" cy="3424255"/>
          </a:xfrm>
          <a:custGeom>
            <a:avLst/>
            <a:gdLst/>
            <a:ahLst/>
            <a:cxnLst/>
            <a:rect r="r" b="b" t="t" l="l"/>
            <a:pathLst>
              <a:path h="3424255" w="2396979">
                <a:moveTo>
                  <a:pt x="0" y="0"/>
                </a:moveTo>
                <a:lnTo>
                  <a:pt x="2396979" y="0"/>
                </a:lnTo>
                <a:lnTo>
                  <a:pt x="2396979" y="3424255"/>
                </a:lnTo>
                <a:lnTo>
                  <a:pt x="0" y="3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67472" y="1095082"/>
            <a:ext cx="324030" cy="30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42136" y="4439376"/>
            <a:ext cx="9824103" cy="27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8"/>
              </a:lnSpc>
            </a:pPr>
            <a:r>
              <a:rPr lang="en-US" b="true" sz="11253">
                <a:solidFill>
                  <a:srgbClr val="17224D"/>
                </a:solidFill>
                <a:latin typeface="Inter Heavy"/>
                <a:ea typeface="Inter Heavy"/>
                <a:cs typeface="Inter Heavy"/>
                <a:sym typeface="Inter Heavy"/>
              </a:rPr>
              <a:t>Automatic Window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98550" y="8576568"/>
            <a:ext cx="12530609" cy="33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4"/>
              </a:lnSpc>
              <a:spcBef>
                <a:spcPct val="0"/>
              </a:spcBef>
            </a:pPr>
            <a:r>
              <a:rPr lang="en-US" b="true" sz="1967" spc="558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GENES</a:t>
            </a:r>
            <a:r>
              <a:rPr lang="en-US" b="true" sz="1967" spc="558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IZ ’25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99478" y="9231437"/>
            <a:ext cx="10328753" cy="34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2068" spc="587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SP</a:t>
            </a:r>
            <a:r>
              <a:rPr lang="en-US" sz="2068" spc="587" strike="noStrike" u="none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ELLBINDERS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68034" y="7472045"/>
            <a:ext cx="3551932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"/>
              </a:lnSpc>
              <a:spcBef>
                <a:spcPct val="0"/>
              </a:spcBef>
            </a:pPr>
            <a:r>
              <a:rPr lang="en-US" b="true" sz="1704">
                <a:solidFill>
                  <a:srgbClr val="7F7F7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SMART C</a:t>
            </a:r>
            <a:r>
              <a:rPr lang="en-US" b="true" sz="1704">
                <a:solidFill>
                  <a:srgbClr val="7F7F7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OMFORT. ZERO EFFORT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77555" y="7142678"/>
            <a:ext cx="3551932" cy="43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"/>
              </a:lnSpc>
              <a:spcBef>
                <a:spcPct val="0"/>
              </a:spcBef>
            </a:pPr>
            <a:r>
              <a:rPr lang="en-US" b="true" sz="170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RETR</a:t>
            </a:r>
            <a:r>
              <a:rPr lang="en-US" b="true" sz="170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OFIT, INTELLIGENT, AFFORDABLE.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51407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53256" y="7659192"/>
            <a:ext cx="4900771" cy="2842447"/>
          </a:xfrm>
          <a:custGeom>
            <a:avLst/>
            <a:gdLst/>
            <a:ahLst/>
            <a:cxnLst/>
            <a:rect r="r" b="b" t="t" l="l"/>
            <a:pathLst>
              <a:path h="2842447" w="4900771">
                <a:moveTo>
                  <a:pt x="0" y="0"/>
                </a:moveTo>
                <a:lnTo>
                  <a:pt x="4900771" y="0"/>
                </a:lnTo>
                <a:lnTo>
                  <a:pt x="4900771" y="2842448"/>
                </a:lnTo>
                <a:lnTo>
                  <a:pt x="0" y="284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76013" y="2177555"/>
            <a:ext cx="4153475" cy="2772444"/>
          </a:xfrm>
          <a:custGeom>
            <a:avLst/>
            <a:gdLst/>
            <a:ahLst/>
            <a:cxnLst/>
            <a:rect r="r" b="b" t="t" l="l"/>
            <a:pathLst>
              <a:path h="2772444" w="4153475">
                <a:moveTo>
                  <a:pt x="0" y="0"/>
                </a:moveTo>
                <a:lnTo>
                  <a:pt x="4153475" y="0"/>
                </a:lnTo>
                <a:lnTo>
                  <a:pt x="4153475" y="2772444"/>
                </a:lnTo>
                <a:lnTo>
                  <a:pt x="0" y="2772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67472" y="1095082"/>
            <a:ext cx="3240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03325" y="429504"/>
            <a:ext cx="11923477" cy="239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b="true" sz="6587">
                <a:solidFill>
                  <a:srgbClr val="077FFC"/>
                </a:solidFill>
                <a:latin typeface="Inter Bold"/>
                <a:ea typeface="Inter Bold"/>
                <a:cs typeface="Inter Bold"/>
                <a:sym typeface="Inter Bold"/>
              </a:rPr>
              <a:t>FULL ENVIRONMENTAL AWARENESS</a:t>
            </a:r>
          </a:p>
          <a:p>
            <a:pPr algn="ctr">
              <a:lnSpc>
                <a:spcPts val="619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213" y="3611402"/>
            <a:ext cx="17223029" cy="422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  <a:spcBef>
                <a:spcPct val="0"/>
              </a:spcBef>
            </a:pPr>
            <a:r>
              <a:rPr lang="en-US" b="true" sz="274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SMART AUT</a:t>
            </a:r>
            <a:r>
              <a:rPr lang="en-US" b="true" sz="274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OMATIC WINDOW IN ACTION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 marL="483649" indent="-241824" lvl="1">
              <a:lnSpc>
                <a:spcPts val="2240"/>
              </a:lnSpc>
              <a:buFont typeface="Arial"/>
              <a:buChar char="•"/>
            </a:pPr>
            <a:r>
              <a:rPr lang="en-US" b="true" sz="224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RAIN? 🌧️ CLOSED</a:t>
            </a:r>
          </a:p>
          <a:p>
            <a:pPr algn="l" marL="967298" indent="-322433" lvl="2">
              <a:lnSpc>
                <a:spcPts val="2240"/>
              </a:lnSpc>
              <a:spcBef>
                <a:spcPct val="0"/>
              </a:spcBef>
              <a:buFont typeface="Arial"/>
              <a:buChar char="⚬"/>
            </a:pPr>
            <a:r>
              <a:rPr lang="en-US" sz="22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FIRST DROP DETECTED → WINDOW CLOSES → PREVENTS WATER DAMAGE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 marL="483649" indent="-241824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TOO HOT? 🌡️ OPEN</a:t>
            </a:r>
          </a:p>
          <a:p>
            <a:pPr algn="l" marL="967298" indent="-322433" lvl="2">
              <a:lnSpc>
                <a:spcPts val="2240"/>
              </a:lnSpc>
              <a:spcBef>
                <a:spcPct val="0"/>
              </a:spcBef>
              <a:buFont typeface="Arial"/>
              <a:buChar char="⚬"/>
            </a:pPr>
            <a:r>
              <a:rPr lang="en-US" sz="22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INDOOR TEMPERATURE EXCEEDS USER-SET THRESHOLD → WINDOW OPENS → VENTS HOT AIR &amp; EASES AC LOAD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 marL="483649" indent="-241824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PERFECT WEATHER? 🌿 OPEN</a:t>
            </a:r>
          </a:p>
          <a:p>
            <a:pPr algn="l" marL="967298" indent="-322433" lvl="2">
              <a:lnSpc>
                <a:spcPts val="2240"/>
              </a:lnSpc>
              <a:spcBef>
                <a:spcPct val="0"/>
              </a:spcBef>
              <a:buFont typeface="Arial"/>
              <a:buChar char="⚬"/>
            </a:pPr>
            <a:r>
              <a:rPr lang="en-US" sz="22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IDEAL CONDITIONS → NATURALLY VENTILATES &amp; COOLS YOUR HOME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 marL="483649" indent="-241824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ALWAYS WORKING</a:t>
            </a:r>
          </a:p>
          <a:p>
            <a:pPr algn="l" marL="967298" indent="-322433" lvl="2">
              <a:lnSpc>
                <a:spcPts val="2240"/>
              </a:lnSpc>
              <a:spcBef>
                <a:spcPct val="0"/>
              </a:spcBef>
              <a:buFont typeface="Arial"/>
              <a:buChar char="⚬"/>
            </a:pPr>
            <a:r>
              <a:rPr lang="en-US" sz="22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ACTS AS A GUARDIAN FOR YOUR HOME</a:t>
            </a:r>
          </a:p>
          <a:p>
            <a:pPr algn="l" marL="967298" indent="-322433" lvl="2">
              <a:lnSpc>
                <a:spcPts val="2240"/>
              </a:lnSpc>
              <a:spcBef>
                <a:spcPct val="0"/>
              </a:spcBef>
              <a:buFont typeface="Arial"/>
              <a:buChar char="⚬"/>
            </a:pPr>
            <a:r>
              <a:rPr lang="en-US" sz="22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MONITORS ENVIRONMENT CONTINUOUSLY → MAINTAINS OPTIMAL COMFORT AUTOMATICALLY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53240" y="4797959"/>
            <a:ext cx="2622302" cy="1956893"/>
          </a:xfrm>
          <a:custGeom>
            <a:avLst/>
            <a:gdLst/>
            <a:ahLst/>
            <a:cxnLst/>
            <a:rect r="r" b="b" t="t" l="l"/>
            <a:pathLst>
              <a:path h="1956893" w="2622302">
                <a:moveTo>
                  <a:pt x="0" y="0"/>
                </a:moveTo>
                <a:lnTo>
                  <a:pt x="2622302" y="0"/>
                </a:lnTo>
                <a:lnTo>
                  <a:pt x="2622302" y="1956893"/>
                </a:lnTo>
                <a:lnTo>
                  <a:pt x="0" y="1956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9370" y="2809980"/>
            <a:ext cx="9683273" cy="469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  <a:spcBef>
                <a:spcPct val="0"/>
              </a:spcBef>
            </a:pPr>
            <a:r>
              <a:rPr lang="en-US" b="true" sz="254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R</a:t>
            </a:r>
            <a:r>
              <a:rPr lang="en-US" b="true" sz="254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OADMAP &amp; FUTURE PLANS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</a:p>
          <a:p>
            <a:pPr algn="l" marL="483992" indent="-241996" lvl="1">
              <a:lnSpc>
                <a:spcPts val="2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PHASE 1: PROOF OF CONCEPT ✅</a:t>
            </a:r>
          </a:p>
          <a:p>
            <a:pPr algn="l" marL="838448" indent="-279483" lvl="2">
              <a:lnSpc>
                <a:spcPts val="1941"/>
              </a:lnSpc>
              <a:spcBef>
                <a:spcPct val="0"/>
              </a:spcBef>
              <a:buFont typeface="Arial"/>
              <a:buChar char="⚬"/>
            </a:pPr>
            <a:r>
              <a:rPr lang="en-US" sz="19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FUNCTIONAL PROTOTYPE BUILT &amp; TESTED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</a:p>
          <a:p>
            <a:pPr algn="l" marL="483992" indent="-241996" lvl="1">
              <a:lnSpc>
                <a:spcPts val="2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PHASE 2: PILOT &amp; REFINE (NEXT 6 MONTHS)</a:t>
            </a:r>
          </a:p>
          <a:p>
            <a:pPr algn="l" marL="838448" indent="-279483" lvl="2">
              <a:lnSpc>
                <a:spcPts val="1941"/>
              </a:lnSpc>
              <a:spcBef>
                <a:spcPct val="0"/>
              </a:spcBef>
              <a:buFont typeface="Arial"/>
              <a:buChar char="⚬"/>
            </a:pPr>
            <a:r>
              <a:rPr lang="en-US" sz="19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DEPLOY PROTOTYPES IN HOMES FOR TESTING</a:t>
            </a:r>
          </a:p>
          <a:p>
            <a:pPr algn="l" marL="838448" indent="-279483" lvl="2">
              <a:lnSpc>
                <a:spcPts val="1941"/>
              </a:lnSpc>
              <a:spcBef>
                <a:spcPct val="0"/>
              </a:spcBef>
              <a:buFont typeface="Arial"/>
              <a:buChar char="⚬"/>
            </a:pPr>
            <a:r>
              <a:rPr lang="en-US" sz="19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GATHER FEEDBACK &amp; FINALIZE DESIGN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</a:p>
          <a:p>
            <a:pPr algn="l" marL="483992" indent="-241996" lvl="1">
              <a:lnSpc>
                <a:spcPts val="2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PHASE 3: MARKET LAUNCH (NEXT 12 MONTHS)</a:t>
            </a:r>
          </a:p>
          <a:p>
            <a:pPr algn="l" marL="838448" indent="-279483" lvl="2">
              <a:lnSpc>
                <a:spcPts val="1941"/>
              </a:lnSpc>
              <a:spcBef>
                <a:spcPct val="0"/>
              </a:spcBef>
              <a:buFont typeface="Arial"/>
              <a:buChar char="⚬"/>
            </a:pPr>
            <a:r>
              <a:rPr lang="en-US" sz="19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START SMALL-SCALE PRODUCTION</a:t>
            </a:r>
          </a:p>
          <a:p>
            <a:pPr algn="l" marL="838448" indent="-279483" lvl="2">
              <a:lnSpc>
                <a:spcPts val="1941"/>
              </a:lnSpc>
              <a:spcBef>
                <a:spcPct val="0"/>
              </a:spcBef>
              <a:buFont typeface="Arial"/>
              <a:buChar char="⚬"/>
            </a:pPr>
            <a:r>
              <a:rPr lang="en-US" sz="19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LAUNCH DIRECT-TO-CONSUMER ONLINE</a:t>
            </a:r>
          </a:p>
          <a:p>
            <a:pPr algn="l">
              <a:lnSpc>
                <a:spcPts val="2241"/>
              </a:lnSpc>
              <a:spcBef>
                <a:spcPct val="0"/>
              </a:spcBef>
            </a:pPr>
          </a:p>
          <a:p>
            <a:pPr algn="l" marL="483992" indent="-241996" lvl="1">
              <a:lnSpc>
                <a:spcPts val="2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FUTURE PLANS</a:t>
            </a:r>
          </a:p>
          <a:p>
            <a:pPr algn="l" marL="838448" indent="-279483" lvl="2">
              <a:lnSpc>
                <a:spcPts val="1941"/>
              </a:lnSpc>
              <a:spcBef>
                <a:spcPct val="0"/>
              </a:spcBef>
              <a:buFont typeface="Arial"/>
              <a:buChar char="⚬"/>
            </a:pPr>
            <a:r>
              <a:rPr lang="en-US" sz="19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INTEGRATE AIR QUALITY SENSORS (PM2.5, CO2)</a:t>
            </a:r>
          </a:p>
          <a:p>
            <a:pPr algn="l" marL="838448" indent="-279483" lvl="2">
              <a:lnSpc>
                <a:spcPts val="1941"/>
              </a:lnSpc>
              <a:spcBef>
                <a:spcPct val="0"/>
              </a:spcBef>
              <a:buFont typeface="Arial"/>
              <a:buChar char="⚬"/>
            </a:pPr>
            <a:r>
              <a:rPr lang="en-US" sz="19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DEVELOP SOLAR-POWERED VERSIONS</a:t>
            </a:r>
          </a:p>
          <a:p>
            <a:pPr algn="l" marL="838448" indent="-279483" lvl="2">
              <a:lnSpc>
                <a:spcPts val="1941"/>
              </a:lnSpc>
              <a:spcBef>
                <a:spcPct val="0"/>
              </a:spcBef>
              <a:buFont typeface="Arial"/>
              <a:buChar char="⚬"/>
            </a:pPr>
            <a:r>
              <a:rPr lang="en-US" sz="19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IMPLEMENT AI FOR PREDICTIVE CLIMATE CONTROL</a:t>
            </a:r>
          </a:p>
          <a:p>
            <a:pPr algn="l">
              <a:lnSpc>
                <a:spcPts val="1941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196306" y="7766515"/>
            <a:ext cx="1790392" cy="1908581"/>
          </a:xfrm>
          <a:custGeom>
            <a:avLst/>
            <a:gdLst/>
            <a:ahLst/>
            <a:cxnLst/>
            <a:rect r="r" b="b" t="t" l="l"/>
            <a:pathLst>
              <a:path h="1908581" w="1790392">
                <a:moveTo>
                  <a:pt x="0" y="0"/>
                </a:moveTo>
                <a:lnTo>
                  <a:pt x="1790393" y="0"/>
                </a:lnTo>
                <a:lnTo>
                  <a:pt x="1790393" y="1908581"/>
                </a:lnTo>
                <a:lnTo>
                  <a:pt x="0" y="1908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67472" y="1095082"/>
            <a:ext cx="3240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71741" y="1168621"/>
            <a:ext cx="11923477" cy="161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b="true" sz="6587">
                <a:solidFill>
                  <a:srgbClr val="077FFC"/>
                </a:solidFill>
                <a:latin typeface="Inter Bold"/>
                <a:ea typeface="Inter Bold"/>
                <a:cs typeface="Inter Bold"/>
                <a:sym typeface="Inter Bold"/>
              </a:rPr>
              <a:t>ROADMAP TO THE FUTURE</a:t>
            </a:r>
          </a:p>
          <a:p>
            <a:pPr algn="ctr">
              <a:lnSpc>
                <a:spcPts val="619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302580" y="1964376"/>
            <a:ext cx="3585276" cy="2316984"/>
          </a:xfrm>
          <a:custGeom>
            <a:avLst/>
            <a:gdLst/>
            <a:ahLst/>
            <a:cxnLst/>
            <a:rect r="r" b="b" t="t" l="l"/>
            <a:pathLst>
              <a:path h="2316984" w="3585276">
                <a:moveTo>
                  <a:pt x="0" y="0"/>
                </a:moveTo>
                <a:lnTo>
                  <a:pt x="3585276" y="0"/>
                </a:lnTo>
                <a:lnTo>
                  <a:pt x="3585276" y="2316985"/>
                </a:lnTo>
                <a:lnTo>
                  <a:pt x="0" y="2316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7917" y="8056118"/>
            <a:ext cx="15273933" cy="43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  <a:spcBef>
                <a:spcPct val="0"/>
              </a:spcBef>
            </a:pPr>
            <a:r>
              <a:rPr lang="en-US" b="true" sz="170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THE VISION</a:t>
            </a:r>
          </a:p>
          <a:p>
            <a:pPr algn="l">
              <a:lnSpc>
                <a:spcPts val="1704"/>
              </a:lnSpc>
              <a:spcBef>
                <a:spcPct val="0"/>
              </a:spcBef>
            </a:pPr>
            <a:r>
              <a:rPr lang="en-US" b="true" sz="170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 AN AUTONOMOUS, ECO-FRIENDLY, AI-DRIVEN LIVING SOLUTION THAT TRANSFORMS EVERYDAY SPACES INTO INTELLIGENT ENVIRONMENTS.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9088" y="0"/>
            <a:ext cx="4068912" cy="10287000"/>
            <a:chOff x="0" y="0"/>
            <a:chExt cx="1071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1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71648">
                  <a:moveTo>
                    <a:pt x="0" y="0"/>
                  </a:moveTo>
                  <a:lnTo>
                    <a:pt x="1071648" y="0"/>
                  </a:lnTo>
                  <a:lnTo>
                    <a:pt x="1071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22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071648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51407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90805" y="2193525"/>
            <a:ext cx="5530927" cy="3684980"/>
          </a:xfrm>
          <a:custGeom>
            <a:avLst/>
            <a:gdLst/>
            <a:ahLst/>
            <a:cxnLst/>
            <a:rect r="r" b="b" t="t" l="l"/>
            <a:pathLst>
              <a:path h="3684980" w="5530927">
                <a:moveTo>
                  <a:pt x="0" y="0"/>
                </a:moveTo>
                <a:lnTo>
                  <a:pt x="5530927" y="0"/>
                </a:lnTo>
                <a:lnTo>
                  <a:pt x="5530927" y="3684980"/>
                </a:lnTo>
                <a:lnTo>
                  <a:pt x="0" y="3684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4709" y="7312894"/>
            <a:ext cx="3945914" cy="2647350"/>
          </a:xfrm>
          <a:custGeom>
            <a:avLst/>
            <a:gdLst/>
            <a:ahLst/>
            <a:cxnLst/>
            <a:rect r="r" b="b" t="t" l="l"/>
            <a:pathLst>
              <a:path h="2647350" w="3945914">
                <a:moveTo>
                  <a:pt x="0" y="0"/>
                </a:moveTo>
                <a:lnTo>
                  <a:pt x="3945914" y="0"/>
                </a:lnTo>
                <a:lnTo>
                  <a:pt x="3945914" y="2647350"/>
                </a:lnTo>
                <a:lnTo>
                  <a:pt x="0" y="2647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67472" y="1095082"/>
            <a:ext cx="324030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121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47856" y="356479"/>
            <a:ext cx="9321924" cy="239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b="true">
                <a:solidFill>
                  <a:srgbClr val="077FFC"/>
                </a:solidFill>
                <a:latin typeface="Inter Bold"/>
                <a:ea typeface="Inter Bold"/>
                <a:cs typeface="Inter Bold"/>
                <a:sym typeface="Inter Bold"/>
              </a:rPr>
              <a:t> TOTAL CONTROL, ANYWHERE</a:t>
            </a:r>
          </a:p>
          <a:p>
            <a:pPr algn="l">
              <a:lnSpc>
                <a:spcPts val="619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006" y="2002962"/>
            <a:ext cx="13904668" cy="513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  <a:spcBef>
                <a:spcPct val="0"/>
              </a:spcBef>
            </a:pPr>
            <a:r>
              <a:rPr lang="en-US" b="true" sz="2874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SEAMLESS CONTR</a:t>
            </a:r>
            <a:r>
              <a:rPr lang="en-US" b="true" sz="2874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OL &amp; FLEXIBILITY</a:t>
            </a:r>
          </a:p>
          <a:p>
            <a:pPr algn="l">
              <a:lnSpc>
                <a:spcPts val="2474"/>
              </a:lnSpc>
              <a:spcBef>
                <a:spcPct val="0"/>
              </a:spcBef>
            </a:pPr>
          </a:p>
          <a:p>
            <a:pPr algn="l" marL="534259" indent="-267129" lvl="1">
              <a:lnSpc>
                <a:spcPts val="24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MOBILE APP 📱</a:t>
            </a:r>
          </a:p>
          <a:p>
            <a:pPr algn="l" marL="982159" indent="-327386" lvl="2">
              <a:lnSpc>
                <a:spcPts val="2274"/>
              </a:lnSpc>
              <a:spcBef>
                <a:spcPct val="0"/>
              </a:spcBef>
              <a:buFont typeface="Arial"/>
              <a:buChar char="⚬"/>
            </a:pPr>
            <a:r>
              <a:rPr lang="en-US" sz="22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FULL CONTROL &amp; STATUS UPDATES FROM ANYWHERE</a:t>
            </a:r>
          </a:p>
          <a:p>
            <a:pPr algn="l" marL="982159" indent="-327386" lvl="2">
              <a:lnSpc>
                <a:spcPts val="2274"/>
              </a:lnSpc>
              <a:spcBef>
                <a:spcPct val="0"/>
              </a:spcBef>
              <a:buFont typeface="Arial"/>
              <a:buChar char="⚬"/>
            </a:pPr>
            <a:r>
              <a:rPr lang="en-US" sz="22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NOTIFICATIONS FOR EVENTS (E.G., RAIN → WINDOW CLOSES)</a:t>
            </a:r>
          </a:p>
          <a:p>
            <a:pPr algn="l">
              <a:lnSpc>
                <a:spcPts val="2474"/>
              </a:lnSpc>
              <a:spcBef>
                <a:spcPct val="0"/>
              </a:spcBef>
            </a:pPr>
          </a:p>
          <a:p>
            <a:pPr algn="l" marL="534259" indent="-267129" lvl="1">
              <a:lnSpc>
                <a:spcPts val="24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VOICE CONTROL 🗣️</a:t>
            </a:r>
          </a:p>
          <a:p>
            <a:pPr algn="l" marL="982159" indent="-327386" lvl="2">
              <a:lnSpc>
                <a:spcPts val="2274"/>
              </a:lnSpc>
              <a:spcBef>
                <a:spcPct val="0"/>
              </a:spcBef>
              <a:buFont typeface="Arial"/>
              <a:buChar char="⚬"/>
            </a:pPr>
            <a:r>
              <a:rPr lang="en-US" sz="22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INTEGRATED WITH GOOGLE ASSISTANT &amp; AMAZON ALEXA</a:t>
            </a:r>
          </a:p>
          <a:p>
            <a:pPr algn="l" marL="982159" indent="-327386" lvl="2">
              <a:lnSpc>
                <a:spcPts val="2274"/>
              </a:lnSpc>
              <a:spcBef>
                <a:spcPct val="0"/>
              </a:spcBef>
              <a:buFont typeface="Arial"/>
              <a:buChar char="⚬"/>
            </a:pPr>
            <a:r>
              <a:rPr lang="en-US" sz="22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HANDS-FREE COMMANDS LIKE “CLOSE THE LIVING ROOM WINDOW</a:t>
            </a:r>
          </a:p>
          <a:p>
            <a:pPr algn="l">
              <a:lnSpc>
                <a:spcPts val="2474"/>
              </a:lnSpc>
              <a:spcBef>
                <a:spcPct val="0"/>
              </a:spcBef>
            </a:pPr>
          </a:p>
          <a:p>
            <a:pPr algn="l" marL="534259" indent="-267129" lvl="1">
              <a:lnSpc>
                <a:spcPts val="24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FLEXIBILITY ⚡</a:t>
            </a:r>
          </a:p>
          <a:p>
            <a:pPr algn="l" marL="982159" indent="-327386" lvl="2">
              <a:lnSpc>
                <a:spcPts val="2274"/>
              </a:lnSpc>
              <a:spcBef>
                <a:spcPct val="0"/>
              </a:spcBef>
              <a:buFont typeface="Arial"/>
              <a:buChar char="⚬"/>
            </a:pPr>
            <a:r>
              <a:rPr lang="en-US" sz="22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AUTOMATION HANDLES 95% OF SITUATIONS</a:t>
            </a:r>
          </a:p>
          <a:p>
            <a:pPr algn="l" marL="982159" indent="-327386" lvl="2">
              <a:lnSpc>
                <a:spcPts val="2274"/>
              </a:lnSpc>
              <a:spcBef>
                <a:spcPct val="0"/>
              </a:spcBef>
              <a:buFont typeface="Arial"/>
              <a:buChar char="⚬"/>
            </a:pPr>
            <a:r>
              <a:rPr lang="en-US" sz="22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ALWAYS OVERRIDE OR ADJUST VIA APP OR VOICE, AT HOME OR ON VACATION</a:t>
            </a:r>
          </a:p>
          <a:p>
            <a:pPr algn="l">
              <a:lnSpc>
                <a:spcPts val="2474"/>
              </a:lnSpc>
              <a:spcBef>
                <a:spcPct val="0"/>
              </a:spcBef>
            </a:pPr>
          </a:p>
          <a:p>
            <a:pPr algn="l" marL="534259" indent="-267129" lvl="1">
              <a:lnSpc>
                <a:spcPts val="24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KEY IDEA</a:t>
            </a:r>
          </a:p>
          <a:p>
            <a:pPr algn="l" marL="982159" indent="-327386" lvl="2">
              <a:lnSpc>
                <a:spcPts val="2274"/>
              </a:lnSpc>
              <a:spcBef>
                <a:spcPct val="0"/>
              </a:spcBef>
              <a:buFont typeface="Arial"/>
              <a:buChar char="⚬"/>
            </a:pPr>
            <a:r>
              <a:rPr lang="en-US" sz="22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EVEN WITH AUTOMATION, YOU REMAIN IN FULL CONTROL</a:t>
            </a:r>
          </a:p>
          <a:p>
            <a:pPr algn="l">
              <a:lnSpc>
                <a:spcPts val="24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4504" y="1865866"/>
            <a:ext cx="19126562" cy="3404052"/>
            <a:chOff x="0" y="0"/>
            <a:chExt cx="5037448" cy="8965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7448" cy="896540"/>
            </a:xfrm>
            <a:custGeom>
              <a:avLst/>
              <a:gdLst/>
              <a:ahLst/>
              <a:cxnLst/>
              <a:rect r="r" b="b" t="t" l="l"/>
              <a:pathLst>
                <a:path h="896540" w="5037448">
                  <a:moveTo>
                    <a:pt x="0" y="0"/>
                  </a:moveTo>
                  <a:lnTo>
                    <a:pt x="5037448" y="0"/>
                  </a:lnTo>
                  <a:lnTo>
                    <a:pt x="5037448" y="896540"/>
                  </a:lnTo>
                  <a:lnTo>
                    <a:pt x="0" y="896540"/>
                  </a:lnTo>
                  <a:close/>
                </a:path>
              </a:pathLst>
            </a:custGeom>
            <a:solidFill>
              <a:srgbClr val="1722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5037448" cy="86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073584"/>
            <a:ext cx="6438509" cy="8213416"/>
            <a:chOff x="0" y="0"/>
            <a:chExt cx="997494" cy="1272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7494" cy="1272473"/>
            </a:xfrm>
            <a:custGeom>
              <a:avLst/>
              <a:gdLst/>
              <a:ahLst/>
              <a:cxnLst/>
              <a:rect r="r" b="b" t="t" l="l"/>
              <a:pathLst>
                <a:path h="1272473" w="997494">
                  <a:moveTo>
                    <a:pt x="0" y="0"/>
                  </a:moveTo>
                  <a:lnTo>
                    <a:pt x="997494" y="0"/>
                  </a:lnTo>
                  <a:lnTo>
                    <a:pt x="997494" y="1272473"/>
                  </a:lnTo>
                  <a:lnTo>
                    <a:pt x="0" y="1272473"/>
                  </a:lnTo>
                  <a:close/>
                </a:path>
              </a:pathLst>
            </a:custGeom>
            <a:blipFill>
              <a:blip r:embed="rId2"/>
              <a:stretch>
                <a:fillRect l="-32207" t="0" r="-5926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808490" y="1095082"/>
            <a:ext cx="24199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33210" y="2283134"/>
            <a:ext cx="6348251" cy="306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5"/>
              </a:lnSpc>
            </a:pPr>
            <a:r>
              <a:rPr lang="en-US" sz="8431" b="true">
                <a:solidFill>
                  <a:srgbClr val="077FFC"/>
                </a:solidFill>
                <a:latin typeface="Inter Bold"/>
                <a:ea typeface="Inter Bold"/>
                <a:cs typeface="Inter Bold"/>
                <a:sym typeface="Inter Bold"/>
              </a:rPr>
              <a:t>THANK YOU &amp; Q&amp;A</a:t>
            </a:r>
          </a:p>
          <a:p>
            <a:pPr algn="l">
              <a:lnSpc>
                <a:spcPts val="792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7456" y="6227917"/>
            <a:ext cx="4184005" cy="115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"/>
              </a:lnSpc>
              <a:spcBef>
                <a:spcPct val="0"/>
              </a:spcBef>
            </a:pPr>
            <a:r>
              <a:rPr lang="en-US" b="true" sz="2285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THANK Y</a:t>
            </a:r>
            <a:r>
              <a:rPr lang="en-US" b="true" sz="2285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OU FOR YOUR TIME.</a:t>
            </a:r>
          </a:p>
          <a:p>
            <a:pPr algn="ctr">
              <a:lnSpc>
                <a:spcPts val="2285"/>
              </a:lnSpc>
              <a:spcBef>
                <a:spcPct val="0"/>
              </a:spcBef>
            </a:pPr>
            <a:r>
              <a:rPr lang="en-US" b="true" sz="2285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TEAM SPELLBINDERS</a:t>
            </a:r>
          </a:p>
          <a:p>
            <a:pPr algn="ctr">
              <a:lnSpc>
                <a:spcPts val="2285"/>
              </a:lnSpc>
              <a:spcBef>
                <a:spcPct val="0"/>
              </a:spcBef>
            </a:pPr>
          </a:p>
          <a:p>
            <a:pPr algn="ctr">
              <a:lnSpc>
                <a:spcPts val="22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0653" y="682085"/>
            <a:ext cx="18732710" cy="5112973"/>
            <a:chOff x="0" y="0"/>
            <a:chExt cx="3820270" cy="10427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0270" cy="1042718"/>
            </a:xfrm>
            <a:custGeom>
              <a:avLst/>
              <a:gdLst/>
              <a:ahLst/>
              <a:cxnLst/>
              <a:rect r="r" b="b" t="t" l="l"/>
              <a:pathLst>
                <a:path h="1042718" w="3820270">
                  <a:moveTo>
                    <a:pt x="0" y="0"/>
                  </a:moveTo>
                  <a:lnTo>
                    <a:pt x="3820270" y="0"/>
                  </a:lnTo>
                  <a:lnTo>
                    <a:pt x="3820270" y="1042718"/>
                  </a:lnTo>
                  <a:lnTo>
                    <a:pt x="0" y="1042718"/>
                  </a:lnTo>
                  <a:close/>
                </a:path>
              </a:pathLst>
            </a:custGeom>
            <a:solidFill>
              <a:srgbClr val="1722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820270" cy="1014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82988" y="1703805"/>
            <a:ext cx="3773534" cy="5919270"/>
            <a:chOff x="0" y="0"/>
            <a:chExt cx="812800" cy="1274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274980"/>
            </a:xfrm>
            <a:custGeom>
              <a:avLst/>
              <a:gdLst/>
              <a:ahLst/>
              <a:cxnLst/>
              <a:rect r="r" b="b" t="t" l="l"/>
              <a:pathLst>
                <a:path h="127498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2335" t="0" r="-233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0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14652" y="3054297"/>
            <a:ext cx="2255550" cy="2089203"/>
          </a:xfrm>
          <a:custGeom>
            <a:avLst/>
            <a:gdLst/>
            <a:ahLst/>
            <a:cxnLst/>
            <a:rect r="r" b="b" t="t" l="l"/>
            <a:pathLst>
              <a:path h="2089203" w="2255550">
                <a:moveTo>
                  <a:pt x="0" y="0"/>
                </a:moveTo>
                <a:lnTo>
                  <a:pt x="2255550" y="0"/>
                </a:lnTo>
                <a:lnTo>
                  <a:pt x="2255550" y="2089203"/>
                </a:lnTo>
                <a:lnTo>
                  <a:pt x="0" y="2089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95511" y="6846465"/>
            <a:ext cx="3576731" cy="3102001"/>
          </a:xfrm>
          <a:custGeom>
            <a:avLst/>
            <a:gdLst/>
            <a:ahLst/>
            <a:cxnLst/>
            <a:rect r="r" b="b" t="t" l="l"/>
            <a:pathLst>
              <a:path h="3102001" w="3576731">
                <a:moveTo>
                  <a:pt x="0" y="0"/>
                </a:moveTo>
                <a:lnTo>
                  <a:pt x="3576731" y="0"/>
                </a:lnTo>
                <a:lnTo>
                  <a:pt x="3576731" y="3102001"/>
                </a:lnTo>
                <a:lnTo>
                  <a:pt x="0" y="3102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67472" y="1095082"/>
            <a:ext cx="324030" cy="30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2488" y="2170958"/>
            <a:ext cx="4697299" cy="1715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9"/>
              </a:lnSpc>
            </a:pPr>
            <a:r>
              <a:rPr lang="en-US" sz="6946" b="true">
                <a:solidFill>
                  <a:srgbClr val="077FFC"/>
                </a:solidFill>
                <a:latin typeface="Inter Bold"/>
                <a:ea typeface="Inter Bold"/>
                <a:cs typeface="Inter Bold"/>
                <a:sym typeface="Inter Bold"/>
              </a:rPr>
              <a:t>The </a:t>
            </a:r>
          </a:p>
          <a:p>
            <a:pPr algn="l">
              <a:lnSpc>
                <a:spcPts val="652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228919"/>
            <a:ext cx="8115300" cy="277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8"/>
              </a:lnSpc>
            </a:pPr>
            <a:r>
              <a:rPr lang="en-US" sz="11253" b="true">
                <a:solidFill>
                  <a:srgbClr val="077FFC"/>
                </a:solidFill>
                <a:latin typeface="Inter Bold"/>
                <a:ea typeface="Inter Bold"/>
                <a:cs typeface="Inter Bold"/>
                <a:sym typeface="Inter Bold"/>
              </a:rPr>
              <a:t>PROBLEM </a:t>
            </a:r>
          </a:p>
          <a:p>
            <a:pPr algn="l">
              <a:lnSpc>
                <a:spcPts val="1057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12398" y="5937933"/>
            <a:ext cx="13334858" cy="333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4887" indent="-207444" lvl="1">
              <a:lnSpc>
                <a:spcPts val="2690"/>
              </a:lnSpc>
              <a:buFont typeface="Arial"/>
              <a:buChar char="•"/>
            </a:pP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Energy</a:t>
            </a: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loss 😓→ HVAC </a:t>
            </a: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overwork → higher bills💸</a:t>
            </a:r>
          </a:p>
          <a:p>
            <a:pPr algn="just" marL="414887" indent="-207444" lvl="1">
              <a:lnSpc>
                <a:spcPts val="2690"/>
              </a:lnSpc>
              <a:buFont typeface="Arial"/>
              <a:buChar char="•"/>
            </a:pP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Open</a:t>
            </a: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wi</a:t>
            </a: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ndows during rain 🌧️→</a:t>
            </a: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p</a:t>
            </a: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roperty damage</a:t>
            </a:r>
          </a:p>
          <a:p>
            <a:pPr algn="just" marL="414887" indent="-207444" lvl="1">
              <a:lnSpc>
                <a:spcPts val="2690"/>
              </a:lnSpc>
              <a:buFont typeface="Arial"/>
              <a:buChar char="•"/>
            </a:pP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oor airflow → discomfort,</a:t>
            </a: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he</a:t>
            </a: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alth impact</a:t>
            </a:r>
          </a:p>
          <a:p>
            <a:pPr algn="just">
              <a:lnSpc>
                <a:spcPts val="2690"/>
              </a:lnSpc>
            </a:pPr>
          </a:p>
          <a:p>
            <a:pPr algn="just">
              <a:lnSpc>
                <a:spcPts val="2690"/>
              </a:lnSpc>
            </a:pPr>
          </a:p>
          <a:p>
            <a:pPr algn="just" marL="414887" indent="-207444" lvl="1">
              <a:lnSpc>
                <a:spcPts val="2690"/>
              </a:lnSpc>
              <a:buFont typeface="Arial"/>
              <a:buChar char="•"/>
            </a:pP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Windows cause energy loss, property damage, and discomfort.</a:t>
            </a:r>
          </a:p>
          <a:p>
            <a:pPr algn="just" marL="414887" indent="-207444" lvl="1">
              <a:lnSpc>
                <a:spcPts val="2690"/>
              </a:lnSpc>
              <a:buFont typeface="Arial"/>
              <a:buChar char="•"/>
            </a:pPr>
            <a:r>
              <a:rPr lang="en-US" sz="1921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Manual management = inconvenience + high costs.</a:t>
            </a:r>
          </a:p>
          <a:p>
            <a:pPr algn="just">
              <a:lnSpc>
                <a:spcPts val="2690"/>
              </a:lnSpc>
            </a:pPr>
          </a:p>
          <a:p>
            <a:pPr algn="just">
              <a:lnSpc>
                <a:spcPts val="2690"/>
              </a:lnSpc>
              <a:spcBef>
                <a:spcPct val="0"/>
              </a:spcBef>
            </a:pPr>
          </a:p>
          <a:p>
            <a:pPr algn="just">
              <a:lnSpc>
                <a:spcPts val="269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696782" y="110350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9370" y="321879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51407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5440" y="2130910"/>
            <a:ext cx="5491388" cy="8229600"/>
          </a:xfrm>
          <a:custGeom>
            <a:avLst/>
            <a:gdLst/>
            <a:ahLst/>
            <a:cxnLst/>
            <a:rect r="r" b="b" t="t" l="l"/>
            <a:pathLst>
              <a:path h="8229600" w="5491388">
                <a:moveTo>
                  <a:pt x="0" y="0"/>
                </a:moveTo>
                <a:lnTo>
                  <a:pt x="5491387" y="0"/>
                </a:lnTo>
                <a:lnTo>
                  <a:pt x="54913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88259" y="1369559"/>
            <a:ext cx="3441228" cy="2279419"/>
          </a:xfrm>
          <a:custGeom>
            <a:avLst/>
            <a:gdLst/>
            <a:ahLst/>
            <a:cxnLst/>
            <a:rect r="r" b="b" t="t" l="l"/>
            <a:pathLst>
              <a:path h="2279419" w="3441228">
                <a:moveTo>
                  <a:pt x="0" y="0"/>
                </a:moveTo>
                <a:lnTo>
                  <a:pt x="3441229" y="0"/>
                </a:lnTo>
                <a:lnTo>
                  <a:pt x="3441229" y="2279419"/>
                </a:lnTo>
                <a:lnTo>
                  <a:pt x="0" y="2279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67472" y="1095082"/>
            <a:ext cx="324030" cy="30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30145" y="912561"/>
            <a:ext cx="10229155" cy="159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7"/>
              </a:lnSpc>
            </a:pPr>
            <a:r>
              <a:rPr lang="en-US" sz="6528" b="true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  <a:r>
              <a:rPr lang="en-US" sz="6528" b="true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olution </a:t>
            </a:r>
          </a:p>
          <a:p>
            <a:pPr algn="l">
              <a:lnSpc>
                <a:spcPts val="613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393711" y="1582327"/>
            <a:ext cx="5606985" cy="218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6261" indent="-268130" lvl="1">
              <a:lnSpc>
                <a:spcPts val="3477"/>
              </a:lnSpc>
              <a:buFont typeface="Arial"/>
              <a:buChar char="•"/>
            </a:pPr>
            <a:r>
              <a:rPr lang="en-US" sz="2483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483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etrofit, sensor-driven device</a:t>
            </a:r>
          </a:p>
          <a:p>
            <a:pPr algn="just" marL="536261" indent="-268130" lvl="1">
              <a:lnSpc>
                <a:spcPts val="3477"/>
              </a:lnSpc>
              <a:buFont typeface="Arial"/>
              <a:buChar char="•"/>
            </a:pPr>
            <a:r>
              <a:rPr lang="en-US" sz="2483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Responds to weather &amp; schedules</a:t>
            </a:r>
          </a:p>
          <a:p>
            <a:pPr algn="just" marL="536261" indent="-268130" lvl="1">
              <a:lnSpc>
                <a:spcPts val="3477"/>
              </a:lnSpc>
              <a:buFont typeface="Arial"/>
              <a:buChar char="•"/>
            </a:pPr>
            <a:r>
              <a:rPr lang="en-US" sz="2483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Af</a:t>
            </a:r>
            <a:r>
              <a:rPr lang="en-US" sz="2483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fordable and accessible</a:t>
            </a:r>
          </a:p>
          <a:p>
            <a:pPr algn="just">
              <a:lnSpc>
                <a:spcPts val="3477"/>
              </a:lnSpc>
            </a:pPr>
          </a:p>
          <a:p>
            <a:pPr algn="just">
              <a:lnSpc>
                <a:spcPts val="347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75440" y="3887538"/>
            <a:ext cx="9124913" cy="159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021" indent="-228010" lvl="1">
              <a:lnSpc>
                <a:spcPts val="211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12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3-PART VISUAL: 🧠 BRAIN (ESP32), 👂 SENSORS, 💪 MOT</a:t>
            </a:r>
            <a:r>
              <a:rPr lang="en-US" b="true" sz="2112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OR</a:t>
            </a:r>
          </a:p>
          <a:p>
            <a:pPr algn="l">
              <a:lnSpc>
                <a:spcPts val="2112"/>
              </a:lnSpc>
              <a:spcBef>
                <a:spcPct val="0"/>
              </a:spcBef>
            </a:pPr>
          </a:p>
          <a:p>
            <a:pPr algn="l" marL="456021" indent="-228010" lvl="1">
              <a:lnSpc>
                <a:spcPts val="211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12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ANIMATION ARROWS SHOWING SENSORS → ESP32 → MOTOR ACTION</a:t>
            </a:r>
          </a:p>
          <a:p>
            <a:pPr algn="l">
              <a:lnSpc>
                <a:spcPts val="2112"/>
              </a:lnSpc>
              <a:spcBef>
                <a:spcPct val="0"/>
              </a:spcBef>
            </a:pPr>
          </a:p>
          <a:p>
            <a:pPr algn="l">
              <a:lnSpc>
                <a:spcPts val="211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94591" y="6857043"/>
            <a:ext cx="10672566" cy="93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1942" indent="-195971" lvl="1">
              <a:lnSpc>
                <a:spcPts val="1815"/>
              </a:lnSpc>
              <a:buFont typeface="Arial"/>
              <a:buChar char="•"/>
            </a:pPr>
            <a:r>
              <a:rPr lang="en-US" sz="181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SMART AUT</a:t>
            </a:r>
            <a:r>
              <a:rPr lang="en-US" sz="181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OMATIC WINDOW: RETROFIT, INTELLIGENT, AFFORDABLE.</a:t>
            </a:r>
          </a:p>
          <a:p>
            <a:pPr algn="l" marL="391942" indent="-195971" lvl="1">
              <a:lnSpc>
                <a:spcPts val="1815"/>
              </a:lnSpc>
              <a:buFont typeface="Arial"/>
              <a:buChar char="•"/>
            </a:pPr>
            <a:r>
              <a:rPr lang="en-US" sz="181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CLOSES WHEN IT RAINS, OPENS WHEN IT’S HOT, AND ADAPTS TO YOUR LIFE.</a:t>
            </a:r>
          </a:p>
          <a:p>
            <a:pPr algn="l">
              <a:lnSpc>
                <a:spcPts val="1815"/>
              </a:lnSpc>
            </a:pPr>
          </a:p>
          <a:p>
            <a:pPr algn="ctr">
              <a:lnSpc>
                <a:spcPts val="192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073890" y="3953648"/>
            <a:ext cx="8214110" cy="606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9"/>
              </a:lnSpc>
            </a:pPr>
            <a:r>
              <a:rPr lang="en-US" sz="1892" b="true">
                <a:solidFill>
                  <a:srgbClr val="17224D"/>
                </a:solidFill>
                <a:latin typeface="Ubuntu Bold"/>
                <a:ea typeface="Ubuntu Bold"/>
                <a:cs typeface="Ubuntu Bold"/>
                <a:sym typeface="Ubuntu Bold"/>
              </a:rPr>
              <a:t>How It Works: Smart Automatic Window</a:t>
            </a:r>
          </a:p>
          <a:p>
            <a:pPr algn="just">
              <a:lnSpc>
                <a:spcPts val="2649"/>
              </a:lnSpc>
            </a:pPr>
          </a:p>
          <a:p>
            <a:pPr algn="just" marL="372390" indent="-186195" lvl="1">
              <a:lnSpc>
                <a:spcPts val="2414"/>
              </a:lnSpc>
              <a:buFont typeface="Arial"/>
              <a:buChar char="•"/>
            </a:pPr>
            <a:r>
              <a:rPr lang="en-US" b="true" sz="172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172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he Brain – ESP32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  Low-cost, powerful microcontroller with built-in Wi-Fi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  Handles decision-making &amp; connectivity</a:t>
            </a:r>
          </a:p>
          <a:p>
            <a:pPr algn="just" marL="372390" indent="-186195" lvl="1">
              <a:lnSpc>
                <a:spcPts val="2414"/>
              </a:lnSpc>
              <a:buFont typeface="Arial"/>
              <a:buChar char="•"/>
            </a:pPr>
            <a:r>
              <a:rPr lang="en-US" b="true" sz="172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The Senses – Sensors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  </a:t>
            </a: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Rain Sensor: Detects precipitation 🌧️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  Temp/Humidity Sensor: Monitors climate 🌡️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  Light Sensor: Measures sunlight intensity ☀️</a:t>
            </a:r>
          </a:p>
          <a:p>
            <a:pPr algn="just" marL="372390" indent="-186195" lvl="1">
              <a:lnSpc>
                <a:spcPts val="2414"/>
              </a:lnSpc>
              <a:buFont typeface="Arial"/>
              <a:buChar char="•"/>
            </a:pPr>
            <a:r>
              <a:rPr lang="en-US" b="true" sz="172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The Muscle – DC Motor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  </a:t>
            </a: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High-torque, quiet motor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   Opens/closes windows smoothly &amp; reliably</a:t>
            </a:r>
          </a:p>
          <a:p>
            <a:pPr algn="just" marL="372390" indent="-186195" lvl="1">
              <a:lnSpc>
                <a:spcPts val="2414"/>
              </a:lnSpc>
              <a:buFont typeface="Arial"/>
              <a:buChar char="•"/>
            </a:pPr>
            <a:r>
              <a:rPr lang="en-US" b="true" sz="172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The Interface – Software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    </a:t>
            </a: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Custom firmware integrated with Blynk IoT platform            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    Works with voice assistants for seamless control</a:t>
            </a:r>
          </a:p>
          <a:p>
            <a:pPr algn="just" marL="372390" indent="-186195" lvl="1">
              <a:lnSpc>
                <a:spcPts val="2414"/>
              </a:lnSpc>
              <a:buFont typeface="Arial"/>
              <a:buChar char="•"/>
            </a:pPr>
            <a:r>
              <a:rPr lang="en-US" b="true" sz="172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System Overview</a:t>
            </a:r>
          </a:p>
          <a:p>
            <a:pPr algn="just">
              <a:lnSpc>
                <a:spcPts val="2414"/>
              </a:lnSpc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</a:t>
            </a: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ESP32 processes sensor data → Commands motor → Accessible via                app or voice</a:t>
            </a:r>
          </a:p>
          <a:p>
            <a:pPr algn="just">
              <a:lnSpc>
                <a:spcPts val="2414"/>
              </a:lnSpc>
              <a:spcBef>
                <a:spcPct val="0"/>
              </a:spcBef>
            </a:pP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                </a:t>
            </a:r>
            <a:r>
              <a:rPr lang="en-US" sz="1724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Robust yet simple tech stack for smart, automated comfort</a:t>
            </a:r>
          </a:p>
          <a:p>
            <a:pPr algn="just">
              <a:lnSpc>
                <a:spcPts val="1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51407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06621" y="1028700"/>
            <a:ext cx="2360173" cy="1802314"/>
          </a:xfrm>
          <a:custGeom>
            <a:avLst/>
            <a:gdLst/>
            <a:ahLst/>
            <a:cxnLst/>
            <a:rect r="r" b="b" t="t" l="l"/>
            <a:pathLst>
              <a:path h="1802314" w="2360173">
                <a:moveTo>
                  <a:pt x="0" y="0"/>
                </a:moveTo>
                <a:lnTo>
                  <a:pt x="2360173" y="0"/>
                </a:lnTo>
                <a:lnTo>
                  <a:pt x="2360173" y="1802314"/>
                </a:lnTo>
                <a:lnTo>
                  <a:pt x="0" y="1802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1787" y="6691008"/>
            <a:ext cx="2041425" cy="3041229"/>
          </a:xfrm>
          <a:custGeom>
            <a:avLst/>
            <a:gdLst/>
            <a:ahLst/>
            <a:cxnLst/>
            <a:rect r="r" b="b" t="t" l="l"/>
            <a:pathLst>
              <a:path h="3041229" w="2041425">
                <a:moveTo>
                  <a:pt x="0" y="0"/>
                </a:moveTo>
                <a:lnTo>
                  <a:pt x="2041425" y="0"/>
                </a:lnTo>
                <a:lnTo>
                  <a:pt x="2041425" y="3041229"/>
                </a:lnTo>
                <a:lnTo>
                  <a:pt x="0" y="3041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20212" y="1826857"/>
            <a:ext cx="2601851" cy="1823312"/>
          </a:xfrm>
          <a:custGeom>
            <a:avLst/>
            <a:gdLst/>
            <a:ahLst/>
            <a:cxnLst/>
            <a:rect r="r" b="b" t="t" l="l"/>
            <a:pathLst>
              <a:path h="1823312" w="2601851">
                <a:moveTo>
                  <a:pt x="0" y="0"/>
                </a:moveTo>
                <a:lnTo>
                  <a:pt x="2601851" y="0"/>
                </a:lnTo>
                <a:lnTo>
                  <a:pt x="2601851" y="1823313"/>
                </a:lnTo>
                <a:lnTo>
                  <a:pt x="0" y="1823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67472" y="1095082"/>
            <a:ext cx="324030" cy="30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50713" y="820029"/>
            <a:ext cx="10002508" cy="161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b="true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MARKET </a:t>
            </a:r>
          </a:p>
          <a:p>
            <a:pPr algn="l">
              <a:lnSpc>
                <a:spcPts val="619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4916" y="7223220"/>
            <a:ext cx="14388693" cy="133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367" indent="-232184" lvl="1">
              <a:lnSpc>
                <a:spcPts val="2150"/>
              </a:lnSpc>
              <a:spcBef>
                <a:spcPct val="0"/>
              </a:spcBef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1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RIMARY: HOMEOWNERS, ECO-CONSCIOUS FAMILIES, MOBILITY-CHALLENGED</a:t>
            </a:r>
          </a:p>
          <a:p>
            <a:pPr algn="l" marL="464367" indent="-232184" lvl="1">
              <a:lnSpc>
                <a:spcPts val="2150"/>
              </a:lnSpc>
              <a:spcBef>
                <a:spcPct val="0"/>
              </a:spcBef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SECONDARY: OFFICES, HOTELS, DEVELOPERS</a:t>
            </a:r>
          </a:p>
          <a:p>
            <a:pPr algn="l" marL="464367" indent="-232184" lvl="1">
              <a:lnSpc>
                <a:spcPts val="2150"/>
              </a:lnSpc>
              <a:spcBef>
                <a:spcPct val="0"/>
              </a:spcBef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GROWING SMART HOME MARKET</a:t>
            </a:r>
          </a:p>
          <a:p>
            <a:pPr algn="l">
              <a:lnSpc>
                <a:spcPts val="2150"/>
              </a:lnSpc>
              <a:spcBef>
                <a:spcPct val="0"/>
              </a:spcBef>
            </a:pPr>
          </a:p>
          <a:p>
            <a:pPr algn="ctr">
              <a:lnSpc>
                <a:spcPts val="215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819370" y="4299356"/>
            <a:ext cx="15562518" cy="1735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6826" indent="-293413" lvl="1">
              <a:lnSpc>
                <a:spcPts val="2718"/>
              </a:lnSpc>
              <a:spcBef>
                <a:spcPct val="0"/>
              </a:spcBef>
              <a:buFont typeface="Arial"/>
              <a:buChar char="•"/>
            </a:pPr>
            <a:r>
              <a:rPr lang="en-US" sz="27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7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RIMARY CUSTOMERS: HOMEOWNERS (25–55), ECO-CONSCIOUS FAMILIES, MOBILITY-CHALLENGED INDIVIDUALS.</a:t>
            </a:r>
          </a:p>
          <a:p>
            <a:pPr algn="just">
              <a:lnSpc>
                <a:spcPts val="2718"/>
              </a:lnSpc>
              <a:spcBef>
                <a:spcPct val="0"/>
              </a:spcBef>
            </a:pPr>
          </a:p>
          <a:p>
            <a:pPr algn="just" marL="586826" indent="-293413" lvl="1">
              <a:lnSpc>
                <a:spcPts val="2718"/>
              </a:lnSpc>
              <a:spcBef>
                <a:spcPct val="0"/>
              </a:spcBef>
              <a:buFont typeface="Arial"/>
              <a:buChar char="•"/>
            </a:pPr>
            <a:r>
              <a:rPr lang="en-US" sz="27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71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ECONDARY CUSTOMERS: SMART OFFICES, HOTELS, DEVELOPERS.</a:t>
            </a:r>
          </a:p>
          <a:p>
            <a:pPr algn="l">
              <a:lnSpc>
                <a:spcPts val="27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51407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94386" y="5636951"/>
            <a:ext cx="6660054" cy="4437261"/>
          </a:xfrm>
          <a:custGeom>
            <a:avLst/>
            <a:gdLst/>
            <a:ahLst/>
            <a:cxnLst/>
            <a:rect r="r" b="b" t="t" l="l"/>
            <a:pathLst>
              <a:path h="4437261" w="6660054">
                <a:moveTo>
                  <a:pt x="0" y="0"/>
                </a:moveTo>
                <a:lnTo>
                  <a:pt x="6660054" y="0"/>
                </a:lnTo>
                <a:lnTo>
                  <a:pt x="6660054" y="4437261"/>
                </a:lnTo>
                <a:lnTo>
                  <a:pt x="0" y="4437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67472" y="1095082"/>
            <a:ext cx="324030" cy="30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20930" y="360339"/>
            <a:ext cx="11695120" cy="161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b="true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Produc</a:t>
            </a:r>
            <a:r>
              <a:rPr lang="en-US" sz="6587" b="true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</a:p>
          <a:p>
            <a:pPr algn="l">
              <a:lnSpc>
                <a:spcPts val="619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67564" y="3012712"/>
            <a:ext cx="15752872" cy="209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6719" indent="-228360" lvl="1">
              <a:lnSpc>
                <a:spcPts val="2961"/>
              </a:lnSpc>
              <a:buFont typeface="Arial"/>
              <a:buChar char="•"/>
            </a:pPr>
            <a:r>
              <a:rPr lang="en-US" sz="2115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2115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rain: ESP32 (decision + Wi-Fi)</a:t>
            </a:r>
          </a:p>
          <a:p>
            <a:pPr algn="just" marL="456719" indent="-228360" lvl="1">
              <a:lnSpc>
                <a:spcPts val="2961"/>
              </a:lnSpc>
              <a:buFont typeface="Arial"/>
              <a:buChar char="•"/>
            </a:pPr>
            <a:r>
              <a:rPr lang="en-US" sz="2115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Senses: Rain, Temp/Humidity, Light</a:t>
            </a:r>
          </a:p>
          <a:p>
            <a:pPr algn="just" marL="456719" indent="-228360" lvl="1">
              <a:lnSpc>
                <a:spcPts val="2961"/>
              </a:lnSpc>
              <a:buFont typeface="Arial"/>
              <a:buChar char="•"/>
            </a:pPr>
            <a:r>
              <a:rPr lang="en-US" sz="2115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Muscle: DC motor</a:t>
            </a:r>
          </a:p>
          <a:p>
            <a:pPr algn="just" marL="456719" indent="-228360" lvl="1">
              <a:lnSpc>
                <a:spcPts val="2961"/>
              </a:lnSpc>
              <a:buFont typeface="Arial"/>
              <a:buChar char="•"/>
            </a:pPr>
            <a:r>
              <a:rPr lang="en-US" sz="2115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115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nterface: App + Voice assistants</a:t>
            </a:r>
          </a:p>
          <a:p>
            <a:pPr algn="just">
              <a:lnSpc>
                <a:spcPts val="2961"/>
              </a:lnSpc>
              <a:spcBef>
                <a:spcPct val="0"/>
              </a:spcBef>
            </a:pPr>
          </a:p>
          <a:p>
            <a:pPr algn="just">
              <a:lnSpc>
                <a:spcPts val="198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398" y="5943045"/>
            <a:ext cx="18435947" cy="148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994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THE COMFORT COMPROMISE</a:t>
            </a:r>
          </a:p>
          <a:p>
            <a:pPr algn="l" marL="430588" indent="-215294" lvl="1">
              <a:lnSpc>
                <a:spcPts val="1994"/>
              </a:lnSpc>
              <a:spcBef>
                <a:spcPct val="0"/>
              </a:spcBef>
              <a:buFont typeface="Arial"/>
              <a:buChar char="•"/>
            </a:pPr>
            <a:r>
              <a:rPr lang="en-US" sz="199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Homes should be a place of comfort &amp; relaxati</a:t>
            </a:r>
            <a:r>
              <a:rPr lang="en-US" sz="199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 🏡</a:t>
            </a:r>
          </a:p>
          <a:p>
            <a:pPr algn="l" marL="430588" indent="-215294" lvl="1">
              <a:lnSpc>
                <a:spcPts val="1994"/>
              </a:lnSpc>
              <a:spcBef>
                <a:spcPct val="0"/>
              </a:spcBef>
              <a:buFont typeface="Arial"/>
              <a:buChar char="•"/>
            </a:pPr>
            <a:r>
              <a:rPr lang="en-US" sz="199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MANUAL WINDOWS OFTEN CREATE STUFFY, UNCOMFORTABLE ROOMS</a:t>
            </a:r>
          </a:p>
          <a:p>
            <a:pPr algn="l" marL="430588" indent="-215294" lvl="1">
              <a:lnSpc>
                <a:spcPts val="1994"/>
              </a:lnSpc>
              <a:spcBef>
                <a:spcPct val="0"/>
              </a:spcBef>
              <a:buFont typeface="Arial"/>
              <a:buChar char="•"/>
            </a:pPr>
            <a:r>
              <a:rPr lang="en-US" sz="199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POOR AIRFLOW IMPACTS SLEEP, FOCUS, AND OVERALL WELL-BEING</a:t>
            </a:r>
          </a:p>
          <a:p>
            <a:pPr algn="l" marL="430588" indent="-215294" lvl="1">
              <a:lnSpc>
                <a:spcPts val="1994"/>
              </a:lnSpc>
              <a:spcBef>
                <a:spcPct val="0"/>
              </a:spcBef>
              <a:buFont typeface="Arial"/>
              <a:buChar char="•"/>
            </a:pPr>
            <a:r>
              <a:rPr lang="en-US" sz="199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COMPROMISE COMFORT DAILY — OFTEN WITHOUT NOTICING</a:t>
            </a:r>
          </a:p>
          <a:p>
            <a:pPr algn="ctr">
              <a:lnSpc>
                <a:spcPts val="19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9088" y="0"/>
            <a:ext cx="4068912" cy="10287000"/>
            <a:chOff x="0" y="0"/>
            <a:chExt cx="1071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1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71648">
                  <a:moveTo>
                    <a:pt x="0" y="0"/>
                  </a:moveTo>
                  <a:lnTo>
                    <a:pt x="1071648" y="0"/>
                  </a:lnTo>
                  <a:lnTo>
                    <a:pt x="1071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22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071648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07882" y="3178396"/>
            <a:ext cx="11408823" cy="400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4"/>
              </a:lnSpc>
              <a:spcBef>
                <a:spcPct val="0"/>
              </a:spcBef>
            </a:pPr>
            <a:r>
              <a:rPr lang="en-US" b="true" sz="2434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IMPACT </a:t>
            </a:r>
            <a:r>
              <a:rPr lang="en-US" b="true" sz="2434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OF SMART AUTOMATIC WINDOW</a:t>
            </a:r>
          </a:p>
          <a:p>
            <a:pPr algn="l">
              <a:lnSpc>
                <a:spcPts val="2234"/>
              </a:lnSpc>
              <a:spcBef>
                <a:spcPct val="0"/>
              </a:spcBef>
            </a:pPr>
          </a:p>
          <a:p>
            <a:pPr algn="l" marL="482334" indent="-241167" lvl="1">
              <a:lnSpc>
                <a:spcPts val="223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3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SOCIAL IMPACT 👵🧑‍🦽</a:t>
            </a:r>
          </a:p>
          <a:p>
            <a:pPr algn="l" marL="869615" indent="-289872" lvl="2">
              <a:lnSpc>
                <a:spcPts val="2013"/>
              </a:lnSpc>
              <a:spcBef>
                <a:spcPct val="0"/>
              </a:spcBef>
              <a:buFont typeface="Arial"/>
              <a:buChar char="⚬"/>
            </a:pPr>
            <a:r>
              <a:rPr lang="en-US" sz="20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RESTORES INDEPENDENCE FOR ELDERLY &amp; DISABLED</a:t>
            </a:r>
          </a:p>
          <a:p>
            <a:pPr algn="l" marL="869615" indent="-289872" lvl="2">
              <a:lnSpc>
                <a:spcPts val="2013"/>
              </a:lnSpc>
              <a:spcBef>
                <a:spcPct val="0"/>
              </a:spcBef>
              <a:buFont typeface="Arial"/>
              <a:buChar char="⚬"/>
            </a:pPr>
            <a:r>
              <a:rPr lang="en-US" sz="20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ENHANCES HOME SECURITY</a:t>
            </a:r>
          </a:p>
          <a:p>
            <a:pPr algn="l">
              <a:lnSpc>
                <a:spcPts val="2234"/>
              </a:lnSpc>
              <a:spcBef>
                <a:spcPct val="0"/>
              </a:spcBef>
            </a:pPr>
          </a:p>
          <a:p>
            <a:pPr algn="l" marL="482334" indent="-241167" lvl="1">
              <a:lnSpc>
                <a:spcPts val="223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3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ENVIRONMENTAL IMPACT 🌍</a:t>
            </a:r>
          </a:p>
          <a:p>
            <a:pPr algn="l" marL="869615" indent="-289872" lvl="2">
              <a:lnSpc>
                <a:spcPts val="2013"/>
              </a:lnSpc>
              <a:spcBef>
                <a:spcPct val="0"/>
              </a:spcBef>
              <a:buFont typeface="Arial"/>
              <a:buChar char="⚬"/>
            </a:pPr>
            <a:r>
              <a:rPr lang="en-US" sz="20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REDUCES ENERGY USE FROM HVAC SYSTEMS</a:t>
            </a:r>
          </a:p>
          <a:p>
            <a:pPr algn="l" marL="869615" indent="-289872" lvl="2">
              <a:lnSpc>
                <a:spcPts val="2013"/>
              </a:lnSpc>
              <a:spcBef>
                <a:spcPct val="0"/>
              </a:spcBef>
              <a:buFont typeface="Arial"/>
              <a:buChar char="⚬"/>
            </a:pPr>
            <a:r>
              <a:rPr lang="en-US" sz="20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LOWERS CARBON FOOTPRINT &amp; SUPPORTS SUSTAINABILITY</a:t>
            </a:r>
          </a:p>
          <a:p>
            <a:pPr algn="l">
              <a:lnSpc>
                <a:spcPts val="2234"/>
              </a:lnSpc>
              <a:spcBef>
                <a:spcPct val="0"/>
              </a:spcBef>
            </a:pPr>
          </a:p>
          <a:p>
            <a:pPr algn="l" marL="482334" indent="-241167" lvl="1">
              <a:lnSpc>
                <a:spcPts val="223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3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ECONOMIC IMPACT 💰</a:t>
            </a:r>
          </a:p>
          <a:p>
            <a:pPr algn="l" marL="869615" indent="-289872" lvl="2">
              <a:lnSpc>
                <a:spcPts val="2013"/>
              </a:lnSpc>
              <a:spcBef>
                <a:spcPct val="0"/>
              </a:spcBef>
              <a:buFont typeface="Arial"/>
              <a:buChar char="⚬"/>
            </a:pPr>
            <a:r>
              <a:rPr lang="en-US" sz="20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SAVES MONEY ON ENERGY BILLS</a:t>
            </a:r>
          </a:p>
          <a:p>
            <a:pPr algn="l" marL="869615" indent="-289872" lvl="2">
              <a:lnSpc>
                <a:spcPts val="2013"/>
              </a:lnSpc>
              <a:spcBef>
                <a:spcPct val="0"/>
              </a:spcBef>
              <a:buFont typeface="Arial"/>
              <a:buChar char="⚬"/>
            </a:pPr>
            <a:r>
              <a:rPr lang="en-US" sz="20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CREATES JOBS IN MANUFACTURING, SALES, TECH SUPPORT</a:t>
            </a:r>
          </a:p>
          <a:p>
            <a:pPr algn="l" marL="869615" indent="-289872" lvl="2">
              <a:lnSpc>
                <a:spcPts val="2013"/>
              </a:lnSpc>
              <a:spcBef>
                <a:spcPct val="0"/>
              </a:spcBef>
              <a:buFont typeface="Arial"/>
              <a:buChar char="⚬"/>
            </a:pPr>
            <a:r>
              <a:rPr lang="en-US" sz="20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MAKES SMART HOME TECH ACCESSIBLE TO MORE PEOPLE</a:t>
            </a:r>
          </a:p>
          <a:p>
            <a:pPr algn="l">
              <a:lnSpc>
                <a:spcPts val="2234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39385" y="7347061"/>
            <a:ext cx="3552608" cy="2699982"/>
          </a:xfrm>
          <a:custGeom>
            <a:avLst/>
            <a:gdLst/>
            <a:ahLst/>
            <a:cxnLst/>
            <a:rect r="r" b="b" t="t" l="l"/>
            <a:pathLst>
              <a:path h="2699982" w="3552608">
                <a:moveTo>
                  <a:pt x="0" y="0"/>
                </a:moveTo>
                <a:lnTo>
                  <a:pt x="3552608" y="0"/>
                </a:lnTo>
                <a:lnTo>
                  <a:pt x="3552608" y="2699982"/>
                </a:lnTo>
                <a:lnTo>
                  <a:pt x="0" y="2699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94367" y="1996561"/>
            <a:ext cx="4564933" cy="4114800"/>
          </a:xfrm>
          <a:custGeom>
            <a:avLst/>
            <a:gdLst/>
            <a:ahLst/>
            <a:cxnLst/>
            <a:rect r="r" b="b" t="t" l="l"/>
            <a:pathLst>
              <a:path h="4114800" w="4564933">
                <a:moveTo>
                  <a:pt x="0" y="0"/>
                </a:moveTo>
                <a:lnTo>
                  <a:pt x="4564933" y="0"/>
                </a:lnTo>
                <a:lnTo>
                  <a:pt x="45649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22156" y="7612609"/>
            <a:ext cx="2409874" cy="2168887"/>
          </a:xfrm>
          <a:custGeom>
            <a:avLst/>
            <a:gdLst/>
            <a:ahLst/>
            <a:cxnLst/>
            <a:rect r="r" b="b" t="t" l="l"/>
            <a:pathLst>
              <a:path h="2168887" w="2409874">
                <a:moveTo>
                  <a:pt x="0" y="0"/>
                </a:moveTo>
                <a:lnTo>
                  <a:pt x="2409875" y="0"/>
                </a:lnTo>
                <a:lnTo>
                  <a:pt x="2409875" y="2168887"/>
                </a:lnTo>
                <a:lnTo>
                  <a:pt x="0" y="21688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67472" y="1095082"/>
            <a:ext cx="3240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8550" y="356479"/>
            <a:ext cx="10071231" cy="161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b="true">
                <a:solidFill>
                  <a:srgbClr val="077FFC"/>
                </a:solidFill>
                <a:latin typeface="Inter Bold"/>
                <a:ea typeface="Inter Bold"/>
                <a:cs typeface="Inter Bold"/>
                <a:sym typeface="Inter Bold"/>
              </a:rPr>
              <a:t> THE IMPACT</a:t>
            </a:r>
          </a:p>
          <a:p>
            <a:pPr algn="l">
              <a:lnSpc>
                <a:spcPts val="619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82391" y="-56900"/>
            <a:ext cx="5319667" cy="10400801"/>
            <a:chOff x="0" y="0"/>
            <a:chExt cx="1401064" cy="27393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1064" cy="2739305"/>
            </a:xfrm>
            <a:custGeom>
              <a:avLst/>
              <a:gdLst/>
              <a:ahLst/>
              <a:cxnLst/>
              <a:rect r="r" b="b" t="t" l="l"/>
              <a:pathLst>
                <a:path h="2739305" w="1401064">
                  <a:moveTo>
                    <a:pt x="0" y="0"/>
                  </a:moveTo>
                  <a:lnTo>
                    <a:pt x="1401064" y="0"/>
                  </a:lnTo>
                  <a:lnTo>
                    <a:pt x="1401064" y="2739305"/>
                  </a:lnTo>
                  <a:lnTo>
                    <a:pt x="0" y="2739305"/>
                  </a:lnTo>
                  <a:close/>
                </a:path>
              </a:pathLst>
            </a:custGeom>
            <a:solidFill>
              <a:srgbClr val="1722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401064" cy="271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56900"/>
            <a:ext cx="529196" cy="10400801"/>
            <a:chOff x="0" y="0"/>
            <a:chExt cx="139377" cy="2739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377" cy="2739305"/>
            </a:xfrm>
            <a:custGeom>
              <a:avLst/>
              <a:gdLst/>
              <a:ahLst/>
              <a:cxnLst/>
              <a:rect r="r" b="b" t="t" l="l"/>
              <a:pathLst>
                <a:path h="2739305" w="139377">
                  <a:moveTo>
                    <a:pt x="0" y="0"/>
                  </a:moveTo>
                  <a:lnTo>
                    <a:pt x="139377" y="0"/>
                  </a:lnTo>
                  <a:lnTo>
                    <a:pt x="139377" y="2739305"/>
                  </a:lnTo>
                  <a:lnTo>
                    <a:pt x="0" y="2739305"/>
                  </a:lnTo>
                  <a:close/>
                </a:path>
              </a:pathLst>
            </a:custGeom>
            <a:solidFill>
              <a:srgbClr val="1722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39377" cy="271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82391" y="2423279"/>
            <a:ext cx="4015331" cy="4704532"/>
            <a:chOff x="0" y="0"/>
            <a:chExt cx="942017" cy="11037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2017" cy="1103707"/>
            </a:xfrm>
            <a:custGeom>
              <a:avLst/>
              <a:gdLst/>
              <a:ahLst/>
              <a:cxnLst/>
              <a:rect r="r" b="b" t="t" l="l"/>
              <a:pathLst>
                <a:path h="1103707" w="942017">
                  <a:moveTo>
                    <a:pt x="0" y="0"/>
                  </a:moveTo>
                  <a:lnTo>
                    <a:pt x="942017" y="0"/>
                  </a:lnTo>
                  <a:lnTo>
                    <a:pt x="942017" y="1103707"/>
                  </a:lnTo>
                  <a:lnTo>
                    <a:pt x="0" y="1103707"/>
                  </a:lnTo>
                  <a:close/>
                </a:path>
              </a:pathLst>
            </a:custGeom>
            <a:blipFill>
              <a:blip r:embed="rId2"/>
              <a:stretch>
                <a:fillRect l="-97301" t="0" r="-2481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767472" y="1095082"/>
            <a:ext cx="3240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0755" y="2052334"/>
            <a:ext cx="10294580" cy="161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Validation </a:t>
            </a:r>
          </a:p>
          <a:p>
            <a:pPr algn="l">
              <a:lnSpc>
                <a:spcPts val="6192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1051407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0755" y="8846132"/>
            <a:ext cx="11951568" cy="85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923" indent="-183961" lvl="1">
              <a:lnSpc>
                <a:spcPts val="17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WORKING P</a:t>
            </a:r>
            <a:r>
              <a:rPr lang="en-US" b="true" sz="170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ROTOTYPE TESTED: RAIN RESPONSE, TEMP CONTROL, SCHEDULING, APP INTEGRATION.</a:t>
            </a:r>
          </a:p>
          <a:p>
            <a:pPr algn="l" marL="367923" indent="-183961" lvl="1">
              <a:lnSpc>
                <a:spcPts val="17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B</a:t>
            </a:r>
            <a:r>
              <a:rPr lang="en-US" b="true" sz="1704">
                <a:solidFill>
                  <a:srgbClr val="17224D"/>
                </a:solidFill>
                <a:latin typeface="Inter Bold"/>
                <a:ea typeface="Inter Bold"/>
                <a:cs typeface="Inter Bold"/>
                <a:sym typeface="Inter Bold"/>
              </a:rPr>
              <a:t>UILT UNDER LKR 14,000 – PROVING AFFORDABILITY.</a:t>
            </a:r>
          </a:p>
          <a:p>
            <a:pPr algn="l">
              <a:lnSpc>
                <a:spcPts val="1704"/>
              </a:lnSpc>
              <a:spcBef>
                <a:spcPct val="0"/>
              </a:spcBef>
            </a:pPr>
          </a:p>
          <a:p>
            <a:pPr algn="ctr">
              <a:lnSpc>
                <a:spcPts val="1704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93096" y="4031971"/>
            <a:ext cx="11152755" cy="416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5"/>
              </a:lnSpc>
              <a:spcBef>
                <a:spcPct val="0"/>
              </a:spcBef>
            </a:pPr>
            <a:r>
              <a:rPr lang="en-US" b="true" sz="2025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PROTOTYPE &amp; VALIDATI</a:t>
            </a:r>
            <a:r>
              <a:rPr lang="en-US" b="true" sz="2025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ON</a:t>
            </a:r>
          </a:p>
          <a:p>
            <a:pPr algn="l">
              <a:lnSpc>
                <a:spcPts val="1861"/>
              </a:lnSpc>
              <a:spcBef>
                <a:spcPct val="0"/>
              </a:spcBef>
            </a:pPr>
          </a:p>
          <a:p>
            <a:pPr algn="l" marL="401892" indent="-200946" lvl="1">
              <a:lnSpc>
                <a:spcPts val="18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6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FUNCTIONAL VALIDATION ✅</a:t>
            </a:r>
          </a:p>
          <a:p>
            <a:pPr algn="l" marL="803783" indent="-267928" lvl="2">
              <a:lnSpc>
                <a:spcPts val="1861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8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FULLY WORKING PROTOTYPE TESTED</a:t>
            </a:r>
          </a:p>
          <a:p>
            <a:pPr algn="l" marL="803783" indent="-267928" lvl="2">
              <a:lnSpc>
                <a:spcPts val="1861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8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FEATURES VALIDATED:</a:t>
            </a:r>
          </a:p>
          <a:p>
            <a:pPr algn="l" marL="1099577" indent="-274894" lvl="3">
              <a:lnSpc>
                <a:spcPts val="1697"/>
              </a:lnSpc>
              <a:spcBef>
                <a:spcPct val="0"/>
              </a:spcBef>
              <a:buFont typeface="Arial"/>
              <a:buChar char="￭"/>
            </a:pPr>
            <a:r>
              <a:rPr lang="en-US" sz="169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RAIN RESPONSE 🌧️</a:t>
            </a:r>
          </a:p>
          <a:p>
            <a:pPr algn="l" marL="1099577" indent="-274894" lvl="3">
              <a:lnSpc>
                <a:spcPts val="1697"/>
              </a:lnSpc>
              <a:spcBef>
                <a:spcPct val="0"/>
              </a:spcBef>
              <a:buFont typeface="Arial"/>
              <a:buChar char="￭"/>
            </a:pPr>
            <a:r>
              <a:rPr lang="en-US" sz="169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TEMPERATURE-BASED CONTROL 🌡️</a:t>
            </a:r>
          </a:p>
          <a:p>
            <a:pPr algn="l" marL="1099577" indent="-274894" lvl="3">
              <a:lnSpc>
                <a:spcPts val="1697"/>
              </a:lnSpc>
              <a:spcBef>
                <a:spcPct val="0"/>
              </a:spcBef>
              <a:buFont typeface="Arial"/>
              <a:buChar char="￭"/>
            </a:pPr>
            <a:r>
              <a:rPr lang="en-US" sz="169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SCHEDULING ⏰</a:t>
            </a:r>
          </a:p>
          <a:p>
            <a:pPr algn="l" marL="1099577" indent="-274894" lvl="3">
              <a:lnSpc>
                <a:spcPts val="1697"/>
              </a:lnSpc>
              <a:spcBef>
                <a:spcPct val="0"/>
              </a:spcBef>
              <a:buFont typeface="Arial"/>
              <a:buChar char="￭"/>
            </a:pPr>
            <a:r>
              <a:rPr lang="en-US" sz="169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APP INTEGRATION 📱</a:t>
            </a:r>
          </a:p>
          <a:p>
            <a:pPr algn="l">
              <a:lnSpc>
                <a:spcPts val="1861"/>
              </a:lnSpc>
              <a:spcBef>
                <a:spcPct val="0"/>
              </a:spcBef>
            </a:pPr>
          </a:p>
          <a:p>
            <a:pPr algn="l" marL="401892" indent="-200946" lvl="1">
              <a:lnSpc>
                <a:spcPts val="18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COST-EFFECTIVE ENGINEERING 💰</a:t>
            </a:r>
          </a:p>
          <a:p>
            <a:pPr algn="l" marL="803783" indent="-267928" lvl="2">
              <a:lnSpc>
                <a:spcPts val="1861"/>
              </a:lnSpc>
              <a:spcBef>
                <a:spcPct val="0"/>
              </a:spcBef>
              <a:buFont typeface="Arial"/>
              <a:buChar char="⚬"/>
            </a:pPr>
            <a:r>
              <a:rPr lang="en-US" sz="1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BUILT USING </a:t>
            </a:r>
            <a:r>
              <a:rPr lang="en-US" b="true" sz="186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OFF-THE-SHELF COMPONENTS</a:t>
            </a:r>
          </a:p>
          <a:p>
            <a:pPr algn="l" marL="803783" indent="-267928" lvl="2">
              <a:lnSpc>
                <a:spcPts val="1861"/>
              </a:lnSpc>
              <a:spcBef>
                <a:spcPct val="0"/>
              </a:spcBef>
              <a:buFont typeface="Arial"/>
              <a:buChar char="⚬"/>
            </a:pPr>
            <a:r>
              <a:rPr lang="en-US" sz="1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TOTAL COST: </a:t>
            </a:r>
            <a:r>
              <a:rPr lang="en-US" b="true" sz="186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LKR 13,880</a:t>
            </a:r>
          </a:p>
          <a:p>
            <a:pPr algn="l" marL="803783" indent="-267928" lvl="2">
              <a:lnSpc>
                <a:spcPts val="1861"/>
              </a:lnSpc>
              <a:spcBef>
                <a:spcPct val="0"/>
              </a:spcBef>
              <a:buFont typeface="Arial"/>
              <a:buChar char="⚬"/>
            </a:pPr>
            <a:r>
              <a:rPr lang="en-US" sz="1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CONFIRMS OUR A</a:t>
            </a:r>
            <a:r>
              <a:rPr lang="en-US" b="true" sz="186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FFORDABLE, PRACTICAL MODEL</a:t>
            </a:r>
          </a:p>
          <a:p>
            <a:pPr algn="l">
              <a:lnSpc>
                <a:spcPts val="1861"/>
              </a:lnSpc>
              <a:spcBef>
                <a:spcPct val="0"/>
              </a:spcBef>
            </a:pPr>
          </a:p>
          <a:p>
            <a:pPr algn="l" marL="401892" indent="-200946" lvl="1">
              <a:lnSpc>
                <a:spcPts val="18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IDEA</a:t>
            </a:r>
          </a:p>
          <a:p>
            <a:pPr algn="l" marL="803783" indent="-267928" lvl="2">
              <a:lnSpc>
                <a:spcPts val="1861"/>
              </a:lnSpc>
              <a:spcBef>
                <a:spcPct val="0"/>
              </a:spcBef>
              <a:buFont typeface="Arial"/>
              <a:buChar char="⚬"/>
            </a:pPr>
            <a:r>
              <a:rPr lang="en-US" sz="1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NOT JUST A CONCEPT</a:t>
            </a:r>
            <a:r>
              <a:rPr lang="en-US" b="true" sz="186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 — A PROVEN, WORKING SOLUTION</a:t>
            </a:r>
          </a:p>
          <a:p>
            <a:pPr algn="l">
              <a:lnSpc>
                <a:spcPts val="18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9088" y="0"/>
            <a:ext cx="4068912" cy="10287000"/>
            <a:chOff x="0" y="0"/>
            <a:chExt cx="1071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1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71648">
                  <a:moveTo>
                    <a:pt x="0" y="0"/>
                  </a:moveTo>
                  <a:lnTo>
                    <a:pt x="1071648" y="0"/>
                  </a:lnTo>
                  <a:lnTo>
                    <a:pt x="1071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22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071648" cy="268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51407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039898" y="1837568"/>
          <a:ext cx="7315200" cy="8029575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13877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Smart Automatic Window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High-End Competitors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Basic Competitors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77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Affordable (~LKR 16k)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Very Expensive (&gt;LKR 80k)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Affordable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Installation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Easy Retrofit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Professional, Complex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0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Rain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Sometimes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0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Temp 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Sometimes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0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Scheduling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True Automation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5"/>
                        </a:lnSpc>
                        <a:defRPr/>
                      </a:pPr>
                      <a:r>
                        <a:rPr lang="en-US" sz="1704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2138744" y="277480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76997" y="1095082"/>
            <a:ext cx="3240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47856" y="356479"/>
            <a:ext cx="9321924" cy="83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 b="true">
                <a:solidFill>
                  <a:srgbClr val="077FFC"/>
                </a:solidFill>
                <a:latin typeface="Inter Bold"/>
                <a:ea typeface="Inter Bold"/>
                <a:cs typeface="Inter Bold"/>
                <a:sym typeface="Inter Bold"/>
              </a:rPr>
              <a:t>COMPETITION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42427" y="1029103"/>
            <a:ext cx="2059630" cy="476836"/>
            <a:chOff x="0" y="0"/>
            <a:chExt cx="542454" cy="12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454" cy="125587"/>
            </a:xfrm>
            <a:custGeom>
              <a:avLst/>
              <a:gdLst/>
              <a:ahLst/>
              <a:cxnLst/>
              <a:rect r="r" b="b" t="t" l="l"/>
              <a:pathLst>
                <a:path h="125587" w="542454">
                  <a:moveTo>
                    <a:pt x="0" y="0"/>
                  </a:moveTo>
                  <a:lnTo>
                    <a:pt x="542454" y="0"/>
                  </a:lnTo>
                  <a:lnTo>
                    <a:pt x="542454" y="125587"/>
                  </a:lnTo>
                  <a:lnTo>
                    <a:pt x="0" y="125587"/>
                  </a:lnTo>
                  <a:close/>
                </a:path>
              </a:pathLst>
            </a:custGeom>
            <a:solidFill>
              <a:srgbClr val="077F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542454" cy="9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51407"/>
            <a:ext cx="567397" cy="460107"/>
          </a:xfrm>
          <a:custGeom>
            <a:avLst/>
            <a:gdLst/>
            <a:ahLst/>
            <a:cxnLst/>
            <a:rect r="r" b="b" t="t" l="l"/>
            <a:pathLst>
              <a:path h="460107" w="567397">
                <a:moveTo>
                  <a:pt x="0" y="0"/>
                </a:moveTo>
                <a:lnTo>
                  <a:pt x="567397" y="0"/>
                </a:lnTo>
                <a:lnTo>
                  <a:pt x="567397" y="460107"/>
                </a:lnTo>
                <a:lnTo>
                  <a:pt x="0" y="46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485" y="2713375"/>
            <a:ext cx="5270700" cy="3360071"/>
          </a:xfrm>
          <a:custGeom>
            <a:avLst/>
            <a:gdLst/>
            <a:ahLst/>
            <a:cxnLst/>
            <a:rect r="r" b="b" t="t" l="l"/>
            <a:pathLst>
              <a:path h="3360071" w="5270700">
                <a:moveTo>
                  <a:pt x="0" y="0"/>
                </a:moveTo>
                <a:lnTo>
                  <a:pt x="5270699" y="0"/>
                </a:lnTo>
                <a:lnTo>
                  <a:pt x="5270699" y="3360071"/>
                </a:lnTo>
                <a:lnTo>
                  <a:pt x="0" y="3360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67472" y="1095082"/>
            <a:ext cx="32403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45626" y="631935"/>
            <a:ext cx="6233853" cy="161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6587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Financial Projec</a:t>
            </a:r>
            <a:r>
              <a:rPr lang="en-US" sz="6587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6782" y="1161757"/>
            <a:ext cx="1701768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b="true" sz="1704">
                <a:solidFill>
                  <a:srgbClr val="17224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SPELLBINDERS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19370" y="1373286"/>
            <a:ext cx="1701768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17224D"/>
                </a:solidFill>
                <a:latin typeface="Inter"/>
                <a:ea typeface="Inter"/>
                <a:cs typeface="Inter"/>
                <a:sym typeface="Inter"/>
              </a:rPr>
              <a:t>KDU-FOE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6834" y="7100848"/>
            <a:ext cx="16122654" cy="50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6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SOLAR-POWERED VERSION, MAKING OUR PRODUCT COMPLETELY ENERGY INDEPENDENT AND EVEN MORE ECO-FRIENDLY.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133656" y="6568746"/>
            <a:ext cx="12357050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"/>
              </a:lnSpc>
              <a:spcBef>
                <a:spcPct val="0"/>
              </a:spcBef>
            </a:pPr>
            <a:r>
              <a:rPr lang="en-US" b="true" sz="170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O</a:t>
            </a:r>
            <a:r>
              <a:rPr lang="en-US" b="true" sz="170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UR PROTOTYPE WAS BUILT AT ~LKR 14,000  MANUFACTURING, THE MARKET-READY PRICE WILL BE ~LKR 16,000.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7895" y="3063207"/>
            <a:ext cx="6280696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"/>
              </a:lnSpc>
              <a:spcBef>
                <a:spcPct val="0"/>
              </a:spcBef>
            </a:pPr>
            <a:r>
              <a:rPr lang="en-US" b="true" sz="170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THE DEVICE AFF</a:t>
            </a:r>
            <a:r>
              <a:rPr lang="en-US" b="true" sz="170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ORDABLE AND ACCESSIBLE FOR FAMILIES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15260" y="4097092"/>
            <a:ext cx="7445965" cy="76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20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REVEN</a:t>
            </a:r>
            <a:r>
              <a:rPr lang="en-US" sz="20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UE WILL COME FROM TWO STREAMS:</a:t>
            </a:r>
          </a:p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20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DIRECT HARDWARE SALES, AND A PREMIUM SAAS SUBSCRIPTION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9370" y="8104493"/>
            <a:ext cx="11928425" cy="22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"/>
              </a:lnSpc>
              <a:spcBef>
                <a:spcPct val="0"/>
              </a:spcBef>
            </a:pPr>
            <a:r>
              <a:rPr lang="en-US" b="true" sz="1704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 SCALE HARDWARE SALES FOR MARKET PENETRATION, THEN GROW RECURRING INCOME FROM POWER USERS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DAGwnfVSSFo</dc:identifier>
  <dcterms:modified xsi:type="dcterms:W3CDTF">2011-08-01T06:04:30Z</dcterms:modified>
  <cp:revision>1</cp:revision>
  <dc:title>Smart</dc:title>
</cp:coreProperties>
</file>